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702" r:id="rId2"/>
    <p:sldId id="849" r:id="rId3"/>
    <p:sldId id="854" r:id="rId4"/>
    <p:sldId id="649" r:id="rId5"/>
    <p:sldId id="846" r:id="rId6"/>
    <p:sldId id="844" r:id="rId7"/>
    <p:sldId id="843" r:id="rId8"/>
    <p:sldId id="855" r:id="rId9"/>
    <p:sldId id="690" r:id="rId10"/>
    <p:sldId id="856" r:id="rId11"/>
    <p:sldId id="857" r:id="rId12"/>
    <p:sldId id="687" r:id="rId13"/>
    <p:sldId id="791" r:id="rId14"/>
    <p:sldId id="70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3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A9A1-88AF-4E10-A3B8-502962DECC9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C5B-CD4E-420F-B7B8-40CC890DB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40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A9A1-88AF-4E10-A3B8-502962DECC9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C5B-CD4E-420F-B7B8-40CC890DB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10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A9A1-88AF-4E10-A3B8-502962DECC9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C5B-CD4E-420F-B7B8-40CC890DB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578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еред титульны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CC8A07F-19F7-4B24-B1E2-0F3D93F8FB9A}"/>
              </a:ext>
            </a:extLst>
          </p:cNvPr>
          <p:cNvSpPr/>
          <p:nvPr userDrawn="1"/>
        </p:nvSpPr>
        <p:spPr>
          <a:xfrm>
            <a:off x="0" y="3"/>
            <a:ext cx="9144000" cy="7029451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013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029400"/>
          </a:xfrm>
        </p:spPr>
        <p:txBody>
          <a:bodyPr/>
          <a:lstStyle>
            <a:lvl1pPr algn="l">
              <a:defRPr sz="1350" b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29882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конта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F5C0524-F07B-45A8-9DFB-DC4ACCE2D076}"/>
              </a:ext>
            </a:extLst>
          </p:cNvPr>
          <p:cNvSpPr/>
          <p:nvPr userDrawn="1"/>
        </p:nvSpPr>
        <p:spPr>
          <a:xfrm>
            <a:off x="0" y="1500188"/>
            <a:ext cx="9144000" cy="5357812"/>
          </a:xfrm>
          <a:prstGeom prst="rect">
            <a:avLst/>
          </a:prstGeom>
          <a:solidFill>
            <a:srgbClr val="0BA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50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62227FDC-C12C-453A-B6FA-106ADC9E1B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68" y="517525"/>
            <a:ext cx="39409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72997"/>
            <a:ext cx="7643192" cy="778098"/>
          </a:xfrm>
        </p:spPr>
        <p:txBody>
          <a:bodyPr/>
          <a:lstStyle>
            <a:lvl1pPr algn="l"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1216" y="1196981"/>
            <a:ext cx="3898776" cy="5661025"/>
          </a:xfrm>
        </p:spPr>
        <p:txBody>
          <a:bodyPr anchor="ctr"/>
          <a:lstStyle>
            <a:lvl1pPr marL="0" indent="0" algn="r">
              <a:buNone/>
              <a:defRPr sz="1350">
                <a:solidFill>
                  <a:schemeClr val="bg1"/>
                </a:solidFill>
              </a:defRPr>
            </a:lvl1pPr>
            <a:lvl2pPr algn="r">
              <a:defRPr sz="1350">
                <a:solidFill>
                  <a:schemeClr val="bg1"/>
                </a:solidFill>
              </a:defRPr>
            </a:lvl2pPr>
            <a:lvl3pPr algn="r">
              <a:defRPr sz="1350">
                <a:solidFill>
                  <a:schemeClr val="bg1"/>
                </a:solidFill>
              </a:defRPr>
            </a:lvl3pPr>
            <a:lvl4pPr algn="r">
              <a:defRPr sz="1350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4644008" y="1196981"/>
            <a:ext cx="3898776" cy="5661025"/>
          </a:xfrm>
        </p:spPr>
        <p:txBody>
          <a:bodyPr anchor="ctr"/>
          <a:lstStyle>
            <a:lvl1pPr marL="0" indent="0">
              <a:buNone/>
              <a:defRPr sz="135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>
              <a:defRPr sz="1350">
                <a:solidFill>
                  <a:schemeClr val="bg1"/>
                </a:solidFill>
              </a:defRPr>
            </a:lvl3pPr>
            <a:lvl4pPr>
              <a:defRPr sz="1350">
                <a:solidFill>
                  <a:schemeClr val="bg1"/>
                </a:solidFill>
              </a:defRPr>
            </a:lvl4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64841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рекл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13ED186-23F1-4154-AAFA-DCE500BB9A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784"/>
            <a:ext cx="9144000" cy="703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88840"/>
            <a:ext cx="7859216" cy="4869160"/>
          </a:xfrm>
        </p:spPr>
        <p:txBody>
          <a:bodyPr anchor="ctr">
            <a:normAutofit/>
          </a:bodyPr>
          <a:lstStyle>
            <a:lvl1pPr marL="0" indent="0">
              <a:buClr>
                <a:srgbClr val="6FB63F"/>
              </a:buClr>
              <a:buNone/>
              <a:defRPr sz="1125">
                <a:solidFill>
                  <a:schemeClr val="bg1"/>
                </a:solidFill>
              </a:defRPr>
            </a:lvl1pPr>
            <a:lvl2pPr>
              <a:buClr>
                <a:srgbClr val="6FB63F"/>
              </a:buClr>
              <a:defRPr sz="1125">
                <a:solidFill>
                  <a:schemeClr val="bg1"/>
                </a:solidFill>
              </a:defRPr>
            </a:lvl2pPr>
            <a:lvl3pPr>
              <a:buClr>
                <a:srgbClr val="6FB63F"/>
              </a:buClr>
              <a:defRPr sz="1125">
                <a:solidFill>
                  <a:schemeClr val="bg1"/>
                </a:solidFill>
              </a:defRPr>
            </a:lvl3pPr>
            <a:lvl4pPr>
              <a:buClr>
                <a:srgbClr val="6FB63F"/>
              </a:buClr>
              <a:defRPr sz="1125">
                <a:solidFill>
                  <a:schemeClr val="bg1"/>
                </a:solidFill>
              </a:defRPr>
            </a:lvl4pPr>
            <a:lvl5pPr>
              <a:buClr>
                <a:srgbClr val="6FB63F"/>
              </a:buClr>
              <a:defRPr sz="1125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859216" cy="2276872"/>
          </a:xfrm>
        </p:spPr>
        <p:txBody>
          <a:bodyPr/>
          <a:lstStyle>
            <a:lvl1pPr algn="ctr">
              <a:defRPr sz="225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3828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A9A1-88AF-4E10-A3B8-502962DECC9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C5B-CD4E-420F-B7B8-40CC890DB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51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A9A1-88AF-4E10-A3B8-502962DECC9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C5B-CD4E-420F-B7B8-40CC890DB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83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A9A1-88AF-4E10-A3B8-502962DECC9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C5B-CD4E-420F-B7B8-40CC890DB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75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A9A1-88AF-4E10-A3B8-502962DECC9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C5B-CD4E-420F-B7B8-40CC890DB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08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A9A1-88AF-4E10-A3B8-502962DECC9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C5B-CD4E-420F-B7B8-40CC890DB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15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A9A1-88AF-4E10-A3B8-502962DECC9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C5B-CD4E-420F-B7B8-40CC890DB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73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A9A1-88AF-4E10-A3B8-502962DECC9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C5B-CD4E-420F-B7B8-40CC890DB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3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A9A1-88AF-4E10-A3B8-502962DECC9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C5B-CD4E-420F-B7B8-40CC890DB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46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AA9A1-88AF-4E10-A3B8-502962DECC9F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B5C5B-CD4E-420F-B7B8-40CC890DB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21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lub-buhgalterov-nko.timepad.ru/event/1474028/" TargetMode="External"/><Relationship Id="rId2" Type="http://schemas.openxmlformats.org/officeDocument/2006/relationships/hyperlink" Target="https://klub-buhgalterov-nko.timepad.ru/event/1474024/" TargetMode="Externa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png"/><Relationship Id="rId5" Type="http://schemas.openxmlformats.org/officeDocument/2006/relationships/hyperlink" Target="https://klub-buhgalterov-nko.timepad.ru/event/1490665/" TargetMode="External"/><Relationship Id="rId4" Type="http://schemas.openxmlformats.org/officeDocument/2006/relationships/hyperlink" Target="https://klub-buhgalterov-nko.timepad.ru/event/1499769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.vk.com/public183078827?from=groups" TargetMode="External"/><Relationship Id="rId2" Type="http://schemas.openxmlformats.org/officeDocument/2006/relationships/hyperlink" Target="https://www.facebook.com/groups/bclub.ngo/" TargetMode="Externa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png"/><Relationship Id="rId4" Type="http://schemas.openxmlformats.org/officeDocument/2006/relationships/hyperlink" Target="https://www.instagram.com/bclub_ngo/?fbclid=IwAR3dWHs4mlVhw0-PhYb0DzyBrgAGmKEWvW0VMahcg196iwynvxx11n3K6Q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9D23C7FA-678D-4B7A-9D11-D1BED329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652" y="2856091"/>
            <a:ext cx="6830696" cy="333978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altLang="ru-RU" sz="32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«Клуб бухгалтеров и аудиторов некоммерческих организаций» (Москва</a:t>
            </a:r>
            <a:r>
              <a:rPr lang="en-US" altLang="ru-RU" sz="32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“Тематический ресурсный центр для НКО: налогообложение и бухгалтерский учёт”</a:t>
            </a:r>
          </a:p>
        </p:txBody>
      </p:sp>
      <p:pic>
        <p:nvPicPr>
          <p:cNvPr id="12291" name="Picture 5" descr="logo_kba_final001">
            <a:extLst>
              <a:ext uri="{FF2B5EF4-FFF2-40B4-BE49-F238E27FC236}">
                <a16:creationId xmlns:a16="http://schemas.microsoft.com/office/drawing/2014/main" id="{0151DC0B-2C93-4279-8699-7105A72A8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811" y="763288"/>
            <a:ext cx="2326378" cy="1842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2">
            <a:extLst>
              <a:ext uri="{FF2B5EF4-FFF2-40B4-BE49-F238E27FC236}">
                <a16:creationId xmlns:a16="http://schemas.microsoft.com/office/drawing/2014/main" id="{90852797-7E8A-49EE-8AC9-47F04BEB7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98" y="838403"/>
            <a:ext cx="9026902" cy="6019597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  <a:buClr>
                <a:srgbClr val="53548A"/>
              </a:buClr>
              <a:buSzPct val="70000"/>
              <a:defRPr/>
            </a:pPr>
            <a:r>
              <a:rPr lang="ru-RU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- 17.12.2020. г. Москва. 83-й вебинар «Ответы на вопросы по </a:t>
            </a:r>
            <a:r>
              <a:rPr lang="ru-RU" altLang="ru-RU" sz="19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бухгалтерcкому</a:t>
            </a:r>
            <a:r>
              <a:rPr lang="ru-RU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учёту и налогообложению для руководителей, бухгалтеров и активистов СО НКО». Эксперты:  </a:t>
            </a:r>
            <a:r>
              <a:rPr lang="ru-RU" altLang="ru-RU" sz="19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Гамольский</a:t>
            </a:r>
            <a:r>
              <a:rPr lang="ru-RU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Павел Юрьевич – Президент Ассоциации “Клуб бухгалтеров и аудиторов некоммерческих организаций”, Неверов Григорий Николаевич –  директор ООО «РТФ-аудит», Савкова Людмила Николаевна – генеральный директор ООО «Мета-консалтинг», Шаронова Маргарита Игоревна – генеральный директор ООО «Первая аудиторская компания».  Регистрация: </a:t>
            </a:r>
            <a:r>
              <a:rPr lang="en-US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https://klub-buhgalterov-nko.timepad.ru/event/1474024/</a:t>
            </a:r>
            <a:r>
              <a:rPr lang="ru-RU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- 29.12.2020. г. Москва. 84-ый вебинар «Злоупотребление правом со стороны работников, в т.ч. в НКО«. Эксперт – </a:t>
            </a:r>
            <a:r>
              <a:rPr lang="ru-RU" altLang="ru-RU" sz="19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Жижерина</a:t>
            </a:r>
            <a:r>
              <a:rPr lang="ru-RU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Юлия Юрьевна,  руководитель компании «Мир трудовых отношений» (http://zhizherina.ru/). Регистрация: </a:t>
            </a:r>
            <a:r>
              <a:rPr lang="en-US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https://klub-buhgalterov-nko.timepad.ru/event/1474028/</a:t>
            </a:r>
            <a:r>
              <a:rPr lang="ru-RU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- 12.01.2021. г. Москва. 85-ый вебинар «Рекомендации по составлению и оформлению заявки в Фонд президентских грантов». Эксперт – </a:t>
            </a:r>
            <a:r>
              <a:rPr lang="ru-RU" altLang="ru-RU" sz="19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Гамольский</a:t>
            </a:r>
            <a:r>
              <a:rPr lang="ru-RU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Павел Юрьевич – Президент Ассоциации “Клуб бухгалтеров и аудиторов некоммерческих организаций”. Регистрация: </a:t>
            </a:r>
            <a:r>
              <a:rPr lang="en-US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https://klub-buhgalterov-nko.timepad.ru/event/1499769/</a:t>
            </a:r>
            <a:r>
              <a:rPr lang="ru-RU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- 19.01.2021. г. Москва. 86-й вебинар «Ответы на вопросы по </a:t>
            </a:r>
            <a:r>
              <a:rPr lang="ru-RU" altLang="ru-RU" sz="19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бухгалтерcкому</a:t>
            </a:r>
            <a:r>
              <a:rPr lang="ru-RU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учёту и налогообложению» для руководителей, бухгалтеров и активистов СО НКО». Регистрация: </a:t>
            </a:r>
            <a:r>
              <a:rPr lang="en-US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https://klub-buhgalterov-nko.timepad.ru/event/1490665/</a:t>
            </a:r>
            <a:r>
              <a:rPr lang="ru-RU" altLang="ru-RU" sz="19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900" b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2DB611-11DC-4A2D-A486-6A3A5C257B04}"/>
              </a:ext>
            </a:extLst>
          </p:cNvPr>
          <p:cNvSpPr txBox="1"/>
          <p:nvPr/>
        </p:nvSpPr>
        <p:spPr>
          <a:xfrm>
            <a:off x="987972" y="-132029"/>
            <a:ext cx="81560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вебинаров на декабрь 2020 г. – январь 2021 г.</a:t>
            </a:r>
            <a:endParaRPr lang="ru-RU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9526B1-4046-4E08-93E6-D38AB40F58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5" y="0"/>
            <a:ext cx="782494" cy="75160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Объект 2">
            <a:extLst>
              <a:ext uri="{FF2B5EF4-FFF2-40B4-BE49-F238E27FC236}">
                <a16:creationId xmlns:a16="http://schemas.microsoft.com/office/drawing/2014/main" id="{EF61663D-77AA-44DC-B4FA-C8BB18097E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333375"/>
            <a:ext cx="8064500" cy="5903913"/>
          </a:xfrm>
        </p:spPr>
        <p:txBody>
          <a:bodyPr/>
          <a:lstStyle/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ru-RU" alt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в социальных сетях, посвящённые книгам для НКО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https://ok.ru/ngo.books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https://vk.com/ngo.books</a:t>
            </a:r>
          </a:p>
          <a:p>
            <a:pPr marL="214313" indent="-214313" algn="ctr">
              <a:buFont typeface="Arial" panose="020B0604020202020204" pitchFamily="34" charset="0"/>
              <a:buChar char="•"/>
              <a:defRPr/>
            </a:pPr>
            <a:r>
              <a:rPr lang="en-US" altLang="ru-RU" sz="4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https://www.facebook.com/groups/NGO.books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id="{E4CD36D7-2F73-4AC1-AF69-EA342A5F8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373063"/>
            <a:ext cx="7643812" cy="7778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Ассоциации:</a:t>
            </a:r>
          </a:p>
        </p:txBody>
      </p:sp>
      <p:sp>
        <p:nvSpPr>
          <p:cNvPr id="31747" name="Объект 2">
            <a:extLst>
              <a:ext uri="{FF2B5EF4-FFF2-40B4-BE49-F238E27FC236}">
                <a16:creationId xmlns:a16="http://schemas.microsoft.com/office/drawing/2014/main" id="{7B391ADC-A029-4ED5-BD81-26B18958ACA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150938"/>
            <a:ext cx="3898900" cy="5662613"/>
          </a:xfrm>
        </p:spPr>
        <p:txBody>
          <a:bodyPr/>
          <a:lstStyle/>
          <a:p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 (495) 972-80-68</a:t>
            </a: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bclub-ngo.ru</a:t>
            </a:r>
          </a:p>
          <a:p>
            <a:endParaRPr lang="ru-RU" altLang="ru-RU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bclub-ngo2014@mail.ru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8" name="Объект 3">
            <a:extLst>
              <a:ext uri="{FF2B5EF4-FFF2-40B4-BE49-F238E27FC236}">
                <a16:creationId xmlns:a16="http://schemas.microsoft.com/office/drawing/2014/main" id="{60CD0F2C-4E66-4073-AC7E-79A085F42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63" y="1196975"/>
            <a:ext cx="3898900" cy="5661025"/>
          </a:xfrm>
        </p:spPr>
        <p:txBody>
          <a:bodyPr/>
          <a:lstStyle/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</a:p>
          <a:p>
            <a:endParaRPr lang="ru-RU" alt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</a:t>
            </a:r>
          </a:p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2BA7C435-14A9-45E9-A2FD-AEF401094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9688" y="2182813"/>
            <a:ext cx="41529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2638" indent="-325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200" indent="-304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67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39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11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083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655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27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00"/>
              </a:spcBef>
            </a:pPr>
            <a:endParaRPr lang="ru-RU" altLang="ru-RU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00"/>
              </a:spcBef>
            </a:pPr>
            <a:endParaRPr lang="ru-RU" altLang="ru-RU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00"/>
              </a:spcBef>
            </a:pPr>
            <a:endParaRPr lang="ru-RU" altLang="ru-RU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555" name="Прямоугольник 1">
            <a:extLst>
              <a:ext uri="{FF2B5EF4-FFF2-40B4-BE49-F238E27FC236}">
                <a16:creationId xmlns:a16="http://schemas.microsoft.com/office/drawing/2014/main" id="{E31338CF-1823-4B89-85DF-AF0FE103F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1" y="1268413"/>
            <a:ext cx="8064500" cy="378565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F272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</a:t>
            </a:r>
          </a:p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сегодняшнего</a:t>
            </a:r>
          </a:p>
          <a:p>
            <a:pPr algn="ctr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9EE2E2-D298-4A12-B520-00BAE6673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332656"/>
            <a:ext cx="5688632" cy="8640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Бегтин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Иван Викторович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Объект 2">
            <a:extLst>
              <a:ext uri="{FF2B5EF4-FFF2-40B4-BE49-F238E27FC236}">
                <a16:creationId xmlns:a16="http://schemas.microsoft.com/office/drawing/2014/main" id="{28D7B557-D3BC-40C3-92FC-68FAAB4ACF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560" y="1628802"/>
            <a:ext cx="7920880" cy="4752527"/>
          </a:xfrm>
        </p:spPr>
        <p:txBody>
          <a:bodyPr>
            <a:normAutofit fontScale="92500"/>
          </a:bodyPr>
          <a:lstStyle/>
          <a:p>
            <a:pPr algn="l"/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проектного направления «Открытые данные» Счетной палаты РФ, директор АНО «Информационная культура». </a:t>
            </a:r>
          </a:p>
          <a:p>
            <a:pPr algn="l"/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ведущих российских экспертов в области открытых данных (</a:t>
            </a:r>
            <a:r>
              <a:rPr lang="ru-RU" alt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OpenData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открытого государства (</a:t>
            </a:r>
            <a:r>
              <a:rPr lang="ru-RU" alt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OpenGovernment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l"/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различных общественных проектов: </a:t>
            </a:r>
            <a:r>
              <a:rPr lang="ru-RU" alt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ГосЗатраты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Открытые НКО, Школа открытых данных, Открытая полиция, Понятный русский язык, Цифровая архивация и др.</a:t>
            </a:r>
          </a:p>
        </p:txBody>
      </p:sp>
    </p:spTree>
    <p:extLst>
      <p:ext uri="{BB962C8B-B14F-4D97-AF65-F5344CB8AC3E}">
        <p14:creationId xmlns:p14="http://schemas.microsoft.com/office/powerpoint/2010/main" val="37472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7C04C1F1-8690-46E3-AC74-9C69B2AD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996" y="2960372"/>
            <a:ext cx="6368415" cy="1109663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финансовой поддержке Фонда президентских грантов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5" name="Picture 5" descr="logo_kba_final001">
            <a:extLst>
              <a:ext uri="{FF2B5EF4-FFF2-40B4-BE49-F238E27FC236}">
                <a16:creationId xmlns:a16="http://schemas.microsoft.com/office/drawing/2014/main" id="{3222A569-3A13-443C-9B6C-63480DDEC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220" y="732793"/>
            <a:ext cx="2277563" cy="1806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3">
            <a:extLst>
              <a:ext uri="{FF2B5EF4-FFF2-40B4-BE49-F238E27FC236}">
                <a16:creationId xmlns:a16="http://schemas.microsoft.com/office/drawing/2014/main" id="{F8AE18C7-0223-4924-881C-6657CFD21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533" y="4220707"/>
            <a:ext cx="4249470" cy="1146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logo_kba_final001">
            <a:extLst>
              <a:ext uri="{FF2B5EF4-FFF2-40B4-BE49-F238E27FC236}">
                <a16:creationId xmlns:a16="http://schemas.microsoft.com/office/drawing/2014/main" id="{0AB5FBEA-921C-4C0A-B4B2-F44E36903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875" y="384164"/>
            <a:ext cx="2340250" cy="18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:a16="http://schemas.microsoft.com/office/drawing/2014/main" id="{612F347D-F9DB-43DF-9B4D-1DC411FA3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9688" y="2182813"/>
            <a:ext cx="41529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82638" indent="-325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19200" indent="-304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367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3925" indent="-3651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511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083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655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22725" indent="-365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00"/>
              </a:spcBef>
            </a:pPr>
            <a:endParaRPr lang="ru-RU" altLang="ru-RU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00"/>
              </a:spcBef>
            </a:pPr>
            <a:endParaRPr lang="ru-RU" altLang="ru-RU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spcBef>
                <a:spcPts val="400"/>
              </a:spcBef>
            </a:pPr>
            <a:endParaRPr lang="ru-RU" altLang="ru-RU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CA3DF03-2E8B-4F5C-BED8-A0216708BC8F}"/>
              </a:ext>
            </a:extLst>
          </p:cNvPr>
          <p:cNvSpPr/>
          <p:nvPr/>
        </p:nvSpPr>
        <p:spPr>
          <a:xfrm>
            <a:off x="395537" y="2241551"/>
            <a:ext cx="835292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defRPr/>
            </a:pPr>
            <a:r>
              <a:rPr lang="ru-RU" altLang="ru-RU" sz="2400" dirty="0">
                <a:solidFill>
                  <a:schemeClr val="bg1"/>
                </a:solidFill>
                <a:cs typeface="Times New Roman" panose="02020603050405020304" pitchFamily="18" charset="0"/>
              </a:rPr>
              <a:t>82-й вебинар Ассоциации "КБА НКО" 08.12.2020</a:t>
            </a:r>
          </a:p>
          <a:p>
            <a:pPr algn="ctr" eaLnBrk="1" hangingPunct="1">
              <a:defRPr/>
            </a:pPr>
            <a:r>
              <a:rPr lang="ru-RU" altLang="ru-RU" sz="2400" b="1" dirty="0">
                <a:solidFill>
                  <a:schemeClr val="bg2">
                    <a:lumMod val="10000"/>
                  </a:schemeClr>
                </a:solidFill>
                <a:cs typeface="Times New Roman" panose="02020603050405020304" pitchFamily="18" charset="0"/>
              </a:rPr>
              <a:t>«НКО и сбор персональных данных. Что важно знать и как не нарушить закон»</a:t>
            </a:r>
          </a:p>
          <a:p>
            <a:pPr algn="ctr" eaLnBrk="1" hangingPunct="1">
              <a:defRPr/>
            </a:pPr>
            <a:endParaRPr lang="ru-RU" altLang="ru-RU" sz="2400" dirty="0"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400" dirty="0">
                <a:solidFill>
                  <a:schemeClr val="bg1"/>
                </a:solidFill>
                <a:cs typeface="Times New Roman" panose="02020603050405020304" pitchFamily="18" charset="0"/>
              </a:rPr>
              <a:t>в рамках проекта </a:t>
            </a:r>
          </a:p>
          <a:p>
            <a:pPr algn="ctr" eaLnBrk="1" hangingPunct="1">
              <a:defRPr/>
            </a:pPr>
            <a:r>
              <a:rPr lang="ru-RU" altLang="ru-RU" sz="2400" dirty="0">
                <a:solidFill>
                  <a:schemeClr val="bg1"/>
                </a:solidFill>
                <a:cs typeface="Times New Roman" panose="02020603050405020304" pitchFamily="18" charset="0"/>
              </a:rPr>
              <a:t>“Тематический ресурсный центр для НКО: налогообложение и бухгалтерский учёт” </a:t>
            </a:r>
          </a:p>
          <a:p>
            <a:pPr algn="ctr" eaLnBrk="1" hangingPunct="1">
              <a:defRPr/>
            </a:pPr>
            <a:r>
              <a:rPr lang="ru-RU" altLang="ru-RU" sz="2400" dirty="0">
                <a:solidFill>
                  <a:schemeClr val="bg1"/>
                </a:solidFill>
                <a:cs typeface="Times New Roman" panose="02020603050405020304" pitchFamily="18" charset="0"/>
              </a:rPr>
              <a:t>с использованием гранта Президента Российской Федерации на развитие гражданского общества, предоставленного Фондом президентских грантов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5335C68E-A1F9-4168-A8F6-AB62C3E00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8" y="404664"/>
            <a:ext cx="5732859" cy="583406"/>
          </a:xfrm>
        </p:spPr>
        <p:txBody>
          <a:bodyPr>
            <a:normAutofit/>
          </a:bodyPr>
          <a:lstStyle/>
          <a:p>
            <a:r>
              <a:rPr lang="ru-RU" alt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Ассоциации:</a:t>
            </a:r>
          </a:p>
        </p:txBody>
      </p:sp>
      <p:sp>
        <p:nvSpPr>
          <p:cNvPr id="17411" name="Объект 2">
            <a:extLst>
              <a:ext uri="{FF2B5EF4-FFF2-40B4-BE49-F238E27FC236}">
                <a16:creationId xmlns:a16="http://schemas.microsoft.com/office/drawing/2014/main" id="{196CE7E1-C156-4058-BB6E-C4F15AB7E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628800"/>
            <a:ext cx="8652510" cy="4989170"/>
          </a:xfrm>
        </p:spPr>
        <p:txBody>
          <a:bodyPr>
            <a:normAutofit lnSpcReduction="10000"/>
          </a:bodyPr>
          <a:lstStyle/>
          <a:p>
            <a:pPr marL="380990" indent="-380990" algn="l">
              <a:spcBef>
                <a:spcPts val="800"/>
              </a:spcBef>
              <a:buClr>
                <a:srgbClr val="53548A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Ежеквартальные встречи московского Клуба </a:t>
            </a:r>
          </a:p>
          <a:p>
            <a:pPr marL="380990" indent="-380990" algn="l">
              <a:spcBef>
                <a:spcPts val="800"/>
              </a:spcBef>
              <a:buClr>
                <a:srgbClr val="53548A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 региональных Клубов (Великий Новгород, Воронеж, Екатеринбург, Казань, Калининград, Кемерово, Курган, Нижний Новгород, Новосибирск, Пенза, Псков, Самара, Санкт-Петербург и Ленинградская область, Саратов, Симферополь, Ульяновск, Челябинск)</a:t>
            </a:r>
          </a:p>
          <a:p>
            <a:pPr marL="380990" indent="-380990" algn="l">
              <a:spcBef>
                <a:spcPts val="800"/>
              </a:spcBef>
              <a:buClr>
                <a:srgbClr val="53548A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обзоры изменений в законодательстве, касающихся НКО</a:t>
            </a:r>
          </a:p>
          <a:p>
            <a:pPr marL="380990" indent="-380990" algn="l">
              <a:spcBef>
                <a:spcPts val="800"/>
              </a:spcBef>
              <a:buClr>
                <a:srgbClr val="53548A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Консультационные семинары и вебинары</a:t>
            </a:r>
          </a:p>
          <a:p>
            <a:pPr marL="380990" indent="-380990" algn="l">
              <a:spcBef>
                <a:spcPts val="800"/>
              </a:spcBef>
              <a:buClr>
                <a:srgbClr val="53548A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книг «Некоммерческие организации» под общей редакцией П.Ю.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Гамольского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1BCA6E3-B950-4D59-9A29-1AA3BE6125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4" b="5709"/>
          <a:stretch/>
        </p:blipFill>
        <p:spPr>
          <a:xfrm>
            <a:off x="0" y="1114097"/>
            <a:ext cx="9144000" cy="45930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B447D20-D1E6-4123-8EB7-C1DF4DCDDF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5014"/>
            <a:ext cx="9144000" cy="47279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592CB87-5C6F-498C-A83D-CDCADBB9BA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6" b="5913"/>
          <a:stretch/>
        </p:blipFill>
        <p:spPr>
          <a:xfrm>
            <a:off x="0" y="1072055"/>
            <a:ext cx="9144000" cy="46245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Объект 2">
            <a:extLst>
              <a:ext uri="{FF2B5EF4-FFF2-40B4-BE49-F238E27FC236}">
                <a16:creationId xmlns:a16="http://schemas.microsoft.com/office/drawing/2014/main" id="{17643D56-8CE9-4E2D-ABB7-80EFE7B38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836714"/>
            <a:ext cx="7416824" cy="532859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Присоединяйтесь к нам</a:t>
            </a:r>
          </a:p>
          <a:p>
            <a:pPr>
              <a:defRPr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на </a:t>
            </a:r>
            <a:r>
              <a:rPr lang="en-US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https://www.facebook.com/groups/bclub.ngo/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Контакте:</a:t>
            </a:r>
          </a:p>
          <a:p>
            <a:pPr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https://m.vk.com/public183078827?from=groups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</a:t>
            </a:r>
            <a:r>
              <a:rPr lang="ru-RU" alt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Инстаграмм</a:t>
            </a: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https://www.instagram.com/bclub_ngo/?fbclid=IwAR3dWHs4mlVhw0-PhYb0DzyBrgAGmKEWvW0VMahcg196iwynvxx11n3K6Q0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D985946-BA53-4CEA-98E6-EF73D8F3AD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98" y="85106"/>
            <a:ext cx="782494" cy="75160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Объект 2">
            <a:extLst>
              <a:ext uri="{FF2B5EF4-FFF2-40B4-BE49-F238E27FC236}">
                <a16:creationId xmlns:a16="http://schemas.microsoft.com/office/drawing/2014/main" id="{AFEB2022-7267-4D14-8D46-62F47A679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2205040"/>
            <a:ext cx="7632700" cy="3240087"/>
          </a:xfrm>
        </p:spPr>
        <p:txBody>
          <a:bodyPr/>
          <a:lstStyle/>
          <a:p>
            <a:pPr>
              <a:defRPr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https://www.youtube.com/channel/UCjTcVOe3ucOVpB84OsPaLnQ/videos</a:t>
            </a:r>
            <a:endParaRPr lang="ru-RU" alt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0731" indent="-160731">
              <a:buFont typeface="Arial" panose="020B0604020202020204" pitchFamily="34" charset="0"/>
              <a:buChar char="•"/>
              <a:defRPr/>
            </a:pP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*Открыта подписка на обновление канала</a:t>
            </a:r>
          </a:p>
        </p:txBody>
      </p:sp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4D79F459-5EE7-4AB3-B1D6-FE1536020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1" y="981078"/>
            <a:ext cx="5969000" cy="1052513"/>
          </a:xfrm>
        </p:spPr>
        <p:txBody>
          <a:bodyPr/>
          <a:lstStyle/>
          <a:p>
            <a:r>
              <a:rPr lang="ru-RU" altLang="ru-RU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вебинары в Интернете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4759B44-4EB5-40AD-A059-FFB401FB2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98" y="85106"/>
            <a:ext cx="782494" cy="7516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639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Ассоциация «Клуб бухгалтеров и аудиторов некоммерческих организаций» (Москва)  в рамках проекта   “Тематический ресурсный центр для НКО: налогообложение и бухгалтерский учёт”</vt:lpstr>
      <vt:lpstr>при финансовой поддержке Фонда президентских грантов</vt:lpstr>
      <vt:lpstr>Презентация PowerPoint</vt:lpstr>
      <vt:lpstr>Деятельность Ассоциации:</vt:lpstr>
      <vt:lpstr>Презентация PowerPoint</vt:lpstr>
      <vt:lpstr>Презентация PowerPoint</vt:lpstr>
      <vt:lpstr>Презентация PowerPoint</vt:lpstr>
      <vt:lpstr>Презентация PowerPoint</vt:lpstr>
      <vt:lpstr>Наши вебинары в Интернете</vt:lpstr>
      <vt:lpstr>- 17.12.2020. г. Москва. 83-й вебинар «Ответы на вопросы по бухгалтерcкому учёту и налогообложению для руководителей, бухгалтеров и активистов СО НКО». Эксперты:  Гамольский Павел Юрьевич – Президент Ассоциации “Клуб бухгалтеров и аудиторов некоммерческих организаций”, Неверов Григорий Николаевич –  директор ООО «РТФ-аудит», Савкова Людмила Николаевна – генеральный директор ООО «Мета-консалтинг», Шаронова Маргарита Игоревна – генеральный директор ООО «Первая аудиторская компания».  Регистрация: https://klub-buhgalterov-nko.timepad.ru/event/1474024/   - 29.12.2020. г. Москва. 84-ый вебинар «Злоупотребление правом со стороны работников, в т.ч. в НКО«. Эксперт – Жижерина Юлия Юрьевна,  руководитель компании «Мир трудовых отношений» (http://zhizherina.ru/). Регистрация: https://klub-buhgalterov-nko.timepad.ru/event/1474028/   - 12.01.2021. г. Москва. 85-ый вебинар «Рекомендации по составлению и оформлению заявки в Фонд президентских грантов». Эксперт – Гамольский Павел Юрьевич – Президент Ассоциации “Клуб бухгалтеров и аудиторов некоммерческих организаций”. Регистрация: https://klub-buhgalterov-nko.timepad.ru/event/1499769/   - 19.01.2021. г. Москва. 86-й вебинар «Ответы на вопросы по бухгалтерcкому учёту и налогообложению» для руководителей, бухгалтеров и активистов СО НКО». Регистрация: https://klub-buhgalterov-nko.timepad.ru/event/1490665/ </vt:lpstr>
      <vt:lpstr>Презентация PowerPoint</vt:lpstr>
      <vt:lpstr>Контакты Ассоциации:</vt:lpstr>
      <vt:lpstr>Презентация PowerPoint</vt:lpstr>
      <vt:lpstr> Бегтин Иван Викторович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Ассоциация «Клуб бухгалтеров и аудиторов некоммерческих организаций» (Москва)  в рамках проекта   “Тематический ресурсный центр для НКО: налогообложение и бухгалтерский учёт”</dc:title>
  <dc:creator>Юлия Кузнецова</dc:creator>
  <cp:lastModifiedBy>Юлия Кузнецова</cp:lastModifiedBy>
  <cp:revision>11</cp:revision>
  <dcterms:created xsi:type="dcterms:W3CDTF">2020-12-07T18:29:14Z</dcterms:created>
  <dcterms:modified xsi:type="dcterms:W3CDTF">2020-12-08T06:50:03Z</dcterms:modified>
</cp:coreProperties>
</file>