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702" r:id="rId2"/>
    <p:sldId id="701" r:id="rId3"/>
    <p:sldId id="703" r:id="rId4"/>
    <p:sldId id="840" r:id="rId5"/>
    <p:sldId id="690" r:id="rId6"/>
    <p:sldId id="687" r:id="rId7"/>
    <p:sldId id="841" r:id="rId8"/>
    <p:sldId id="696" r:id="rId9"/>
    <p:sldId id="704" r:id="rId10"/>
    <p:sldId id="705" r:id="rId11"/>
    <p:sldId id="293" r:id="rId12"/>
    <p:sldId id="294" r:id="rId13"/>
    <p:sldId id="295" r:id="rId14"/>
    <p:sldId id="296" r:id="rId15"/>
    <p:sldId id="297" r:id="rId16"/>
    <p:sldId id="318" r:id="rId17"/>
    <p:sldId id="319" r:id="rId18"/>
    <p:sldId id="304" r:id="rId19"/>
    <p:sldId id="308" r:id="rId20"/>
    <p:sldId id="257" r:id="rId21"/>
    <p:sldId id="305" r:id="rId22"/>
    <p:sldId id="274" r:id="rId23"/>
    <p:sldId id="275" r:id="rId24"/>
    <p:sldId id="276" r:id="rId25"/>
    <p:sldId id="299" r:id="rId26"/>
    <p:sldId id="278" r:id="rId27"/>
    <p:sldId id="321" r:id="rId28"/>
    <p:sldId id="300" r:id="rId29"/>
    <p:sldId id="306" r:id="rId30"/>
    <p:sldId id="307" r:id="rId31"/>
    <p:sldId id="320" r:id="rId32"/>
    <p:sldId id="277" r:id="rId33"/>
    <p:sldId id="309" r:id="rId34"/>
    <p:sldId id="322" r:id="rId35"/>
    <p:sldId id="842" r:id="rId36"/>
  </p:sldIdLst>
  <p:sldSz cx="9144000" cy="6858000" type="screen4x3"/>
  <p:notesSz cx="6797675" cy="9926638"/>
  <p:custDataLst>
    <p:tags r:id="rId3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2ED"/>
    <a:srgbClr val="7BA0D7"/>
    <a:srgbClr val="DE8D22"/>
    <a:srgbClr val="B4CBEA"/>
    <a:srgbClr val="993366"/>
    <a:srgbClr val="140A62"/>
    <a:srgbClr val="996633"/>
    <a:srgbClr val="006600"/>
    <a:srgbClr val="00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5028" autoAdjust="0"/>
  </p:normalViewPr>
  <p:slideViewPr>
    <p:cSldViewPr>
      <p:cViewPr varScale="1">
        <p:scale>
          <a:sx n="57" d="100"/>
          <a:sy n="57" d="100"/>
        </p:scale>
        <p:origin x="159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DC4A9-87CC-4157-8678-95F3B0D361C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BA4CB-2745-4C0A-8A4A-76AB47C97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3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BA4CB-2745-4C0A-8A4A-76AB47C97152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2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BA4CB-2745-4C0A-8A4A-76AB47C97152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95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1D52A-DE17-4F34-A288-86C89794D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DDFA-0386-41CE-975D-CE6B94A5A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646F-F727-4E0A-84A3-E7557D303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5DDCFC4-4522-4613-9F97-851DE9AD354A}"/>
              </a:ext>
            </a:extLst>
          </p:cNvPr>
          <p:cNvSpPr/>
          <p:nvPr userDrawn="1"/>
        </p:nvSpPr>
        <p:spPr>
          <a:xfrm>
            <a:off x="0" y="0"/>
            <a:ext cx="9144000" cy="7029450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029400"/>
          </a:xfrm>
        </p:spPr>
        <p:txBody>
          <a:bodyPr/>
          <a:lstStyle>
            <a:lvl1pPr algn="l">
              <a:defRPr sz="180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792097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65526D5-37C4-45FA-BD76-7970D3CFCC1E}"/>
              </a:ext>
            </a:extLst>
          </p:cNvPr>
          <p:cNvSpPr/>
          <p:nvPr userDrawn="1"/>
        </p:nvSpPr>
        <p:spPr>
          <a:xfrm>
            <a:off x="0" y="1500188"/>
            <a:ext cx="9144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0C700B76-18EA-41A7-B00E-F8406CFB50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66" y="517525"/>
            <a:ext cx="39409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72997"/>
            <a:ext cx="7643192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" y="1196977"/>
            <a:ext cx="3898776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4644008" y="1196977"/>
            <a:ext cx="3898776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8850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FB21947-A7B0-4F16-BCA9-6E785EC330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44000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859216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500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500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500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500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2276872"/>
          </a:xfrm>
        </p:spPr>
        <p:txBody>
          <a:bodyPr/>
          <a:lstStyle>
            <a:lvl1pPr algn="ct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1124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6619F-5ED8-459A-80FD-45FEA9F95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E055D-CC9F-4867-94F7-891E90CF4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2080-AC3E-47F2-8F17-656E0B36B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5EC5D-6BF4-4AA8-B62C-56BECA260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37332-C92E-4C52-B062-CD36FF78E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8D645-0DA0-470A-8C26-A92C29703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C5C30-83BA-42EC-90E9-11C2EF539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34F8A-091A-41A4-9DB1-618F26F39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A6838245-A1C7-40A5-BCE5-C103C56F1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349E7D34-9388-4515-8C05-A2ADDBFC5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2726532"/>
            <a:ext cx="5938838" cy="3402806"/>
          </a:xfrm>
        </p:spPr>
        <p:txBody>
          <a:bodyPr/>
          <a:lstStyle/>
          <a:p>
            <a:pPr algn="ctr"/>
            <a:r>
              <a:rPr lang="ru-RU" altLang="ru-RU" sz="2475" b="1">
                <a:solidFill>
                  <a:srgbClr val="DF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2475" b="1">
                <a:solidFill>
                  <a:srgbClr val="DF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altLang="ru-RU" sz="2475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“Тематический ресурсный центр для НКО: налогообложение и бухгалтерский учёт”</a:t>
            </a:r>
          </a:p>
        </p:txBody>
      </p:sp>
      <p:pic>
        <p:nvPicPr>
          <p:cNvPr id="7171" name="Picture 5" descr="logo_kba_final001">
            <a:extLst>
              <a:ext uri="{FF2B5EF4-FFF2-40B4-BE49-F238E27FC236}">
                <a16:creationId xmlns:a16="http://schemas.microsoft.com/office/drawing/2014/main" id="{20088317-51E6-47BE-A504-FD8036BB4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294" y="1484710"/>
            <a:ext cx="1391841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EE2E2-D298-4A12-B520-00BAE6673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590" y="332570"/>
            <a:ext cx="6984969" cy="93613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Жижерина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Юрьевна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id="{28D7B557-D3BC-40C3-92FC-68FAAB4ACF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400" y="1556740"/>
            <a:ext cx="8713210" cy="5112710"/>
          </a:xfrm>
        </p:spPr>
        <p:txBody>
          <a:bodyPr/>
          <a:lstStyle/>
          <a:p>
            <a:pPr algn="l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компании «Мир трудовых отношений» (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http://zhizherina.ru/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algn="l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более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публикаций в ведущих кадровых журналах, </a:t>
            </a:r>
          </a:p>
          <a:p>
            <a:pPr algn="l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более чем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семинаров и вебинаров по трудовому праву, кадровому делопроизводству, управлению персоналом, психологии управления.</a:t>
            </a:r>
          </a:p>
        </p:txBody>
      </p:sp>
      <p:sp>
        <p:nvSpPr>
          <p:cNvPr id="12292" name="Содержимое 4">
            <a:extLst>
              <a:ext uri="{FF2B5EF4-FFF2-40B4-BE49-F238E27FC236}">
                <a16:creationId xmlns:a16="http://schemas.microsoft.com/office/drawing/2014/main" id="{C1B2919E-ED01-412A-902C-AEF71D768E89}"/>
              </a:ext>
            </a:extLst>
          </p:cNvPr>
          <p:cNvSpPr>
            <a:spLocks noGrp="1" noChangeArrowheads="1"/>
          </p:cNvSpPr>
          <p:nvPr>
            <p:ph idx="13"/>
          </p:nvPr>
        </p:nvSpPr>
        <p:spPr>
          <a:xfrm flipH="1" flipV="1">
            <a:off x="8316520" y="6000750"/>
            <a:ext cx="144020" cy="524680"/>
          </a:xfrm>
        </p:spPr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47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67430" y="692621"/>
            <a:ext cx="8215190" cy="40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оцениваем при подборе кандидата?</a:t>
            </a:r>
          </a:p>
          <a:p>
            <a:pPr eaLnBrk="1" hangingPunct="1"/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ли кандидат психологически (характер)</a:t>
            </a:r>
          </a:p>
          <a:p>
            <a:pPr eaLnBrk="1" hangingPunct="1"/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ли кандидат социально (соответствие коллективу)</a:t>
            </a:r>
          </a:p>
          <a:p>
            <a:pPr eaLnBrk="1" hangingPunct="1"/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ли кандидат профессионально (знания и навыки)</a:t>
            </a:r>
          </a:p>
          <a:p>
            <a:pPr marL="0" indent="0" eaLnBrk="1" hangingPunct="1">
              <a:buNone/>
            </a:pPr>
            <a:endParaRPr lang="ru-RU" sz="22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 законодательство? </a:t>
            </a: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деловым качествам:</a:t>
            </a:r>
          </a:p>
          <a:p>
            <a:pPr eaLnBrk="1" hangingPunct="1"/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выполнять функции</a:t>
            </a:r>
          </a:p>
          <a:p>
            <a:pPr eaLnBrk="1" hangingPunct="1"/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качества    </a:t>
            </a:r>
          </a:p>
          <a:p>
            <a:pPr marL="0" indent="0" eaLnBrk="1" hangingPunct="1"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Постановление  Пленума Верховного суда от 17.03.2004 N 2 </a:t>
            </a:r>
          </a:p>
          <a:p>
            <a:pPr marL="0" indent="0" eaLnBrk="1" hangingPunct="1">
              <a:buNone/>
            </a:pPr>
            <a:endParaRPr lang="ru-RU" sz="22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279" y="4581160"/>
            <a:ext cx="4445931" cy="203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67219" y="1319891"/>
            <a:ext cx="8429347" cy="499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 было дискриминации…</a:t>
            </a:r>
          </a:p>
          <a:p>
            <a:pPr marL="0" indent="0">
              <a:buNone/>
            </a:pPr>
            <a:r>
              <a:rPr lang="ru-RU" sz="19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указывать </a:t>
            </a: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объявлениях о вакансии: пол, возраст, место жительства и т.д. – ст. 25 Закон РФ от 19.04.1991 N 1032-1 "О занятости населения в РФ". </a:t>
            </a:r>
          </a:p>
          <a:p>
            <a:pPr marL="0" indent="0">
              <a:buNone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Иначе – ст. 13.11.1 КоАП РФ</a:t>
            </a:r>
          </a:p>
          <a:p>
            <a:pPr marL="0" indent="0">
              <a:buNone/>
            </a:pPr>
            <a:endParaRPr lang="ru-RU" sz="195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 объявлений </a:t>
            </a: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что понимается?</a:t>
            </a:r>
          </a:p>
          <a:p>
            <a:pPr marL="0" indent="0">
              <a:buNone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Минтруда от 24.07.2013:</a:t>
            </a:r>
          </a:p>
          <a:p>
            <a:pPr lvl="2"/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в печати, </a:t>
            </a:r>
          </a:p>
          <a:p>
            <a:pPr lvl="2"/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трансляцию по радио и телевидению, </a:t>
            </a:r>
          </a:p>
          <a:p>
            <a:pPr lvl="2"/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демонстрацию в кинопрограммах,</a:t>
            </a:r>
          </a:p>
          <a:p>
            <a:pPr lvl="2"/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в сети Интернет, </a:t>
            </a:r>
          </a:p>
          <a:p>
            <a:pPr lvl="2"/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</a:t>
            </a:r>
          </a:p>
          <a:p>
            <a:pPr marL="0" indent="0">
              <a:buNone/>
            </a:pPr>
            <a:endParaRPr lang="ru-RU" sz="195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://govorun26.ru/images/3-200-news-85024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90" y="4005080"/>
            <a:ext cx="2892908" cy="221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43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395420" y="404580"/>
            <a:ext cx="8645377" cy="572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и профстандарты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7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квалификация -  см. ст. 195.1 ТК РФ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7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Обязателен ли профстандарт?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ТК</a:t>
            </a:r>
            <a:r>
              <a:rPr lang="en-US" sz="2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7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Федеральный закон от 02.05.2015 г. № 122-ФЗ с 01.07.2016: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700" b="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«Профстандарты обязательны в том случае если ТК РФ, другими федеральными законами, иными нормативными правовыми актами установлены требования к квалификации»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устанавливаются </a:t>
            </a:r>
            <a:r>
              <a:rPr lang="ru-RU" sz="27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квалификации? – Должностная инструкция</a:t>
            </a:r>
          </a:p>
        </p:txBody>
      </p:sp>
    </p:spTree>
    <p:extLst>
      <p:ext uri="{BB962C8B-B14F-4D97-AF65-F5344CB8AC3E}">
        <p14:creationId xmlns:p14="http://schemas.microsoft.com/office/powerpoint/2010/main" val="1321452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391750" y="548600"/>
            <a:ext cx="7201000" cy="82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kern="0" dirty="0">
                <a:latin typeface="Tahoma" pitchFamily="34" charset="0"/>
              </a:rPr>
              <a:t>Кто проходит медосмотр?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000" kern="0" dirty="0"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80" y="1196690"/>
            <a:ext cx="8591355" cy="52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193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51400" y="1851417"/>
            <a:ext cx="5544771" cy="360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чей счет предварительный  медосмотр? – За счет работодателя  (ч. 8 ст. 213 ТК РФ)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обязан проходить медосмотр, если предусмотрено законодательством (ст. 212 ТК РФ)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кандидат отказывается? –  отказать в трудоустройстве</a:t>
            </a: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230" y="1556740"/>
            <a:ext cx="2520350" cy="36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53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539440" y="548600"/>
            <a:ext cx="7955710" cy="5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 порядок проведения обязательных медосмотров работников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приложения N 1, 2 и 3 к приказу 12.04.2011 N 302н 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Минздрава РФ от 13.12.2019 г. N 1032н - вступил в силу 07.01.2020)</a:t>
            </a:r>
          </a:p>
          <a:p>
            <a:pPr marL="628650" indent="-285750">
              <a:lnSpc>
                <a:spcPct val="115000"/>
              </a:lnSpc>
              <a:spcAft>
                <a:spcPts val="0"/>
              </a:spcAft>
            </a:pPr>
            <a:r>
              <a:rPr lang="ru-RU" sz="2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Конкретизировано, каким образом указывается результат медицинского осмотра в заключении</a:t>
            </a:r>
          </a:p>
          <a:p>
            <a:pPr marL="628650" indent="-285750">
              <a:lnSpc>
                <a:spcPct val="115000"/>
              </a:lnSpc>
              <a:spcAft>
                <a:spcPts val="0"/>
              </a:spcAft>
            </a:pPr>
            <a:r>
              <a:rPr lang="ru-RU" sz="2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по результатам предварительного осмотра теперь оформляется в четырех, а по результатам периодического - в пяти экземплярах</a:t>
            </a:r>
          </a:p>
        </p:txBody>
      </p:sp>
    </p:spTree>
    <p:extLst>
      <p:ext uri="{BB962C8B-B14F-4D97-AF65-F5344CB8AC3E}">
        <p14:creationId xmlns:p14="http://schemas.microsoft.com/office/powerpoint/2010/main" val="2087916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323410" y="260560"/>
            <a:ext cx="8546373" cy="678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19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Обновлены требования к медосмотрам работников, работающих за компьютерами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Минтруда России N 187н, Минздрава России N 268н от 03.04.2020)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endParaRPr lang="ru-RU" sz="7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24 мая 2020 года не нужно направлять на обязательный медосмотр тех, кто более 50% рабочего времени проводит за компьютерами. Сотрудник должен будет проходить обследование, только если на рабочем месте превышен предельно допустимый уровень электромагнитного поля широкополосного спектра частот (5 Гц - 2 кГц, 2 кГц - 400 кГц).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endParaRPr lang="ru-RU" sz="7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19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Минтруда России от 22.01.2020 N 15-2/В-137	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оформить поездку сотрудника на медосмотр в другой город?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Поездку к врачу можно признать командировкой. Это допустимо, поскольку прохождение медосмотра - обязанность сотрудника и он исполняет ее по поручению руководства вне места работы. Минтруд напомнил, что работодатель сам выбирает организацию для проведения медосмотров. Если она находится за пределами региона, нужно оплатить проезд и проживание сотрудников.</a:t>
            </a:r>
          </a:p>
        </p:txBody>
      </p:sp>
    </p:spTree>
    <p:extLst>
      <p:ext uri="{BB962C8B-B14F-4D97-AF65-F5344CB8AC3E}">
        <p14:creationId xmlns:p14="http://schemas.microsoft.com/office/powerpoint/2010/main" val="1103409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539440" y="1124680"/>
            <a:ext cx="8281150" cy="51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заключении трудового договора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ли </a:t>
            </a: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сообщать каждому кандидату причины отказа?  - Только по письменному требованию (ст. 64 ТК РФ)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Какие основания для отказа</a:t>
            </a: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Только деловые качества (п.10Постановления  Пленума Верховного суда от 17.03.2004 N 2).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«</a:t>
            </a:r>
            <a:r>
              <a:rPr lang="ru-RU" sz="2400" b="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вынуждены отказать Вам в заключении трудового договора по должности референта-переводчика в связи с отсутствием у Вас необходимых деловых качеств»</a:t>
            </a:r>
          </a:p>
        </p:txBody>
      </p:sp>
    </p:spTree>
    <p:extLst>
      <p:ext uri="{BB962C8B-B14F-4D97-AF65-F5344CB8AC3E}">
        <p14:creationId xmlns:p14="http://schemas.microsoft.com/office/powerpoint/2010/main" val="93184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67430" y="260560"/>
            <a:ext cx="8315760" cy="574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отказывать: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 - по мотивам, связанным с беременностью или наличием детей (ч. 3 ст. 64 ТК РФ).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Работникам, письменно приглашенным в порядке перевода от другого работодателя (ч. 4 ст. 64 ТК РФ).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Инвалидам, направленным на трудоустройство в счет квоты рабочих мест (ст. 16 ТК РФ, ст. 13 Закона РФ от 19.04.1991 N 1032-1).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РФ - по мотивам, связанным с отсутствием регистрации (ч. 2 ст. 64 ТК РФ, п. 11 Постановления Пленума Верховного Суда РФ от 17.03.2004 N 2).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Любому лицу, если отказ мотивирован принадлежностью или непринадлежностью к профсоюзу (ст. 9 Федерального закона от 12.01.1996 N 10-ФЗ).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случаи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90" y="4667865"/>
            <a:ext cx="3240450" cy="194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7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F239D625-7775-4DDC-BF34-C77305B78A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1214437"/>
            <a:ext cx="5262563" cy="1566863"/>
          </a:xfrm>
        </p:spPr>
        <p:txBody>
          <a:bodyPr/>
          <a:lstStyle/>
          <a:p>
            <a:pPr eaLnBrk="1" hangingPunct="1"/>
            <a:r>
              <a:rPr lang="ru-RU" altLang="ru-RU" sz="3225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29A55935-B79F-4D03-A1FE-28B87C6A2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085" y="2672954"/>
            <a:ext cx="5835253" cy="248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07380" y="692620"/>
            <a:ext cx="8721258" cy="600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документов (ст. 65 ТК РФ)</a:t>
            </a:r>
          </a:p>
          <a:p>
            <a:pPr marL="685800" algn="just">
              <a:lnSpc>
                <a:spcPct val="115000"/>
              </a:lnSpc>
              <a:spcAft>
                <a:spcPts val="0"/>
              </a:spcAft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(Постановление Правительства РФ от 08.07.1997 N 828)</a:t>
            </a:r>
          </a:p>
          <a:p>
            <a:pPr marL="685800" algn="just">
              <a:lnSpc>
                <a:spcPct val="115000"/>
              </a:lnSpc>
              <a:spcAft>
                <a:spcPts val="0"/>
              </a:spcAft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регистрацию в системе индивидуального (персонифицированного) учета, в том числе в форме электронного документа (Федеральный закон от 01.04.1996 N 27-ФЗ) </a:t>
            </a:r>
          </a:p>
          <a:p>
            <a:pPr marL="685800" algn="just">
              <a:lnSpc>
                <a:spcPct val="115000"/>
              </a:lnSpc>
              <a:spcAft>
                <a:spcPts val="0"/>
              </a:spcAft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книжка и (или) сведения о трудовой деятельности (Постановление Правительства РФ от 16.04.2003 N 225; ст. 66.1 ТК РФ)</a:t>
            </a:r>
          </a:p>
          <a:p>
            <a:pPr marL="685800" algn="just">
              <a:lnSpc>
                <a:spcPct val="115000"/>
              </a:lnSpc>
              <a:spcAft>
                <a:spcPts val="0"/>
              </a:spcAft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 воинского учета (Постановлением Правительства РФ от 27.11.2006 N 719)</a:t>
            </a:r>
          </a:p>
          <a:p>
            <a:pPr marL="685800" algn="just">
              <a:spcBef>
                <a:spcPts val="0"/>
              </a:spcBef>
              <a:spcAft>
                <a:spcPts val="0"/>
              </a:spcAft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об образовании: дипломом о среднем профессиональном образовании, дипломом бакалавра, дипломом специалиста, дипломом магистра (ст. 60 Федеральном закона от 29.12.2012 N 273-ФЗ)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33480" y="258374"/>
            <a:ext cx="5976829" cy="644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обязательна ли анкета? </a:t>
            </a: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3аконодательстве требований нет.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последних 2-х лет должности  государственной/муниципальной службы НЕ ЗАМЕЩАЛ/ ЗАМЕЩАЛ в должности____________________ (нужное подчеркнуть, если замещал -  указать должность) 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 кандидата___________________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700" b="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 льготы на основании (указать документы) ________________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 не имею ____________Подпись кандидата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700" b="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локальными нормативными актами </a:t>
            </a: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обязательно!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(ч. 3 ст. 68 ТК РФ)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230" y="1821612"/>
            <a:ext cx="2641553" cy="247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96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53908" y="404580"/>
            <a:ext cx="4248590" cy="6237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трудового договора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должны быть (ст. 57 ТК РФ)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работника и наименование работодателя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документах, удостоверяющих личность работника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идентификационный номер налогоплательщика работодателя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представителе работодателя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 дата заключения трудового договора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28" y="2132820"/>
            <a:ext cx="4160755" cy="29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43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395420" y="332570"/>
            <a:ext cx="8429347" cy="633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 (подразделение для обособленных);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функция;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работы (для срочных: дата окончания и основания, то есть, ссылка на конкретный абзац и часть статьи 59 ТК РФ и его цитата);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оплаты труда;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рабочего времени и времени отдыха (если отличается от общих правил);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и компенсации за работу с вредными условиями труда;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определяющие характер работы;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труда на рабочем месте;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об обязательном социальном страховании.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7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нет обязательных условий? – штрафы и предписания</a:t>
            </a:r>
          </a:p>
        </p:txBody>
      </p:sp>
    </p:spTree>
    <p:extLst>
      <p:ext uri="{BB962C8B-B14F-4D97-AF65-F5344CB8AC3E}">
        <p14:creationId xmlns:p14="http://schemas.microsoft.com/office/powerpoint/2010/main" val="241264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395420" y="476590"/>
            <a:ext cx="7859495" cy="62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Аннулирование трудового договора</a:t>
            </a:r>
          </a:p>
          <a:p>
            <a:pPr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если к работе не приступил в день начала работы</a:t>
            </a:r>
          </a:p>
          <a:p>
            <a:pPr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Аннулированный трудовой договор считается незаключённым </a:t>
            </a:r>
          </a:p>
          <a:p>
            <a:pPr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(ч. 4 ст. 61 ТК РФ).</a:t>
            </a:r>
          </a:p>
          <a:p>
            <a:pPr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15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оформить?</a:t>
            </a:r>
          </a:p>
          <a:p>
            <a:pPr marL="628650" lvl="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об отсутствии работника </a:t>
            </a:r>
          </a:p>
          <a:p>
            <a:pPr marL="628650" lvl="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об аннулировании трудового договора и отмене приказа о приеме на работу </a:t>
            </a:r>
          </a:p>
          <a:p>
            <a:pPr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</a:p>
          <a:p>
            <a:pPr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50" b="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Аннулировать трудовой договор от 02.03.2020 N 17-20, заключенный с бухгалтером Михайловым Иваном Петровичем, в связи с тем, что работник не приступил к работе в день начала работы. Считать утратившим силу приказ от 02.03.2020 N 40-п "О приеме на работу Михайлова И.П.".</a:t>
            </a:r>
          </a:p>
        </p:txBody>
      </p:sp>
    </p:spTree>
    <p:extLst>
      <p:ext uri="{BB962C8B-B14F-4D97-AF65-F5344CB8AC3E}">
        <p14:creationId xmlns:p14="http://schemas.microsoft.com/office/powerpoint/2010/main" val="2314322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96746" y="176707"/>
            <a:ext cx="6192860" cy="146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после трудового договора?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19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Издать приказ о приеме на работу по форме Т-1 или собственная форма (см. ст. 9 Федерального закона от 06.12.2011 N 402-ФЗ «О бухгалтерском учете»)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00" y="332570"/>
            <a:ext cx="2160300" cy="14287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0526" y="1987436"/>
            <a:ext cx="7128990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трудовую книжку (Постановлением Минтруда РФ от 10.10.2003 N 69, Постановление Правительства РФ от 16.04.2003 N 225), кроме: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 проработал менее 5 дней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– совместитель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дистанционный работник с согласия работника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отказался от ведения бумажной трудовой книжки (ст. 2 Федерального закона от 16.12.2019 N 439-ФЗ)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запись в журнал учета трудовых книжек и вкладышей к ним (если ведется трудовая книжка)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в ПФР </a:t>
            </a:r>
            <a:r>
              <a:rPr lang="ru-RU" sz="19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СЗВ-ТД не позднее рабочего дня</a:t>
            </a:r>
            <a:r>
              <a:rPr lang="ru-RU" sz="19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днем издания приказа о приеме (п. 6 Постановления Правительства РФ от 08.04.2020 г. N 460; Федеральный закон от 24.04.2020 N 136-ФЗ)</a:t>
            </a:r>
          </a:p>
        </p:txBody>
      </p:sp>
    </p:spTree>
    <p:extLst>
      <p:ext uri="{BB962C8B-B14F-4D97-AF65-F5344CB8AC3E}">
        <p14:creationId xmlns:p14="http://schemas.microsoft.com/office/powerpoint/2010/main" val="1598598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323410" y="160631"/>
            <a:ext cx="8641200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после трудового договора?</a:t>
            </a:r>
          </a:p>
          <a:p>
            <a:pPr marL="628650" indent="-285750" algn="just">
              <a:spcBef>
                <a:spcPts val="0"/>
              </a:spcBef>
              <a:spcAft>
                <a:spcPts val="0"/>
              </a:spcAft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личную карточку (форма Т-2).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собственная? – учесть Постановление Госкомстата РФ от 05.01.2004 N 1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согласие на обработку персональных данных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ли?  - см. ст. 86 ТК РФ, Федеральный закон N 152-ФЗ от 27.07.2006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получении персональных данных работника у третьей стороны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передаче персональных данных работника третьим лицам</a:t>
            </a:r>
          </a:p>
          <a:p>
            <a:pPr marL="628650" indent="-28575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обработки специальных категорий персональных данных</a:t>
            </a:r>
          </a:p>
          <a:p>
            <a:pPr marL="628650" indent="-28575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22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соискатели? </a:t>
            </a: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согласие (см. Разъяснения </a:t>
            </a:r>
            <a:r>
              <a:rPr lang="ru-RU" sz="220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Роскомнадзора</a:t>
            </a: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24.12.2012), кроме: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кадровое агентство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резюме в сети Интернет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электронной почты + подтверждение факта направления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192431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67430" y="692620"/>
            <a:ext cx="7889907" cy="591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после трудового договора?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договор о материальной ответственности (при необходимости)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работниками до 18 лет заключать нельзя (ст. 244 ТК). Можно заключать только с работниками, которые занимают должности или выполняют работы, указанные в Постановлении Минтруда России от 31.12.2002 № 85.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Издать приказ о приеме на работу – </a:t>
            </a:r>
            <a:r>
              <a:rPr lang="ru-RU" sz="22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объявляется работнику под роспись в трехдневный срок со дня фактического начала работы. 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</a:pPr>
            <a:r>
              <a:rPr lang="ru-RU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инструктажи по охране труда, пожарной безопасности, электробезопасности, ГО и ЧС</a:t>
            </a:r>
          </a:p>
        </p:txBody>
      </p:sp>
    </p:spTree>
    <p:extLst>
      <p:ext uri="{BB962C8B-B14F-4D97-AF65-F5344CB8AC3E}">
        <p14:creationId xmlns:p14="http://schemas.microsoft.com/office/powerpoint/2010/main" val="1265428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71301" y="1628750"/>
            <a:ext cx="5684919" cy="482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допуск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можно не оформлять договор? – Никогда. Трудовые отношения оформляются трудовым договором (ст. 16 ТК РФ)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позднее? Но не позже 3 рабочих дней с допуска (ч. 2 ст. 67 ТК РФ)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30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договор не оформлен, это не значит, что отношений нет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70" y="2276840"/>
            <a:ext cx="2664370" cy="266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41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14538" y="1484730"/>
            <a:ext cx="7993110" cy="454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признает отношения</a:t>
            </a: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Ст. 19.1 ТК РФ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работодателем: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письменному заявлению работника</a:t>
            </a:r>
          </a:p>
          <a:p>
            <a:pPr marL="628650" indent="-28575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не обжалованного в суд предписания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судом: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обратился работник</a:t>
            </a:r>
          </a:p>
          <a:p>
            <a:pPr marL="628650" indent="-28575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материалам, направленным инспекцией труда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оформлен или не правильно оформлен договор? – </a:t>
            </a: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по  ч. 4 ст.  5. 27 КоАП РФ на юридических лиц - от 50 тысяч до 100 тысяч рублей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240" y="476590"/>
            <a:ext cx="2450804" cy="182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9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9135E-75FD-4FCC-B929-AD25F3D9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248" y="260560"/>
            <a:ext cx="6722271" cy="936130"/>
          </a:xfrm>
        </p:spPr>
        <p:txBody>
          <a:bodyPr/>
          <a:lstStyle/>
          <a:p>
            <a:pPr>
              <a:defRPr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sp>
        <p:nvSpPr>
          <p:cNvPr id="9219" name="Объект 2">
            <a:extLst>
              <a:ext uri="{FF2B5EF4-FFF2-40B4-BE49-F238E27FC236}">
                <a16:creationId xmlns:a16="http://schemas.microsoft.com/office/drawing/2014/main" id="{2A27888C-999D-4A6C-9E98-01F45676D6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9796" y="1754982"/>
            <a:ext cx="8540794" cy="4554418"/>
          </a:xfrm>
        </p:spPr>
        <p:txBody>
          <a:bodyPr/>
          <a:lstStyle/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(Великий Новгород, Воронеж, Екатеринбург, Казань, Кемерово, Курган, Нижний Новгород, Новосибирск, Пенза, Псков, Самара, Саратов, Ульяновск)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323410" y="188550"/>
            <a:ext cx="7917229" cy="612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в компании режим коммерческой тайны?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10-11 Закона РФ N98-ФЗ от 29.07.2004 года)</a:t>
            </a:r>
            <a:b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 о неразглашении – обязательно? См. п. 43 Постановление Пленума Верховного суда от 17.03.2004 № 2 («обязался не разглашать»)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бывший госслужащий?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64.1 ТК РФ, п. 4 ст. 12 Федерального закона от 25.12.2008 N 273-ФЗ)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виде и порядке? см. Постановление Правительства РФ от 21.01.2015 N 29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 всех сообщать?  - Нет, только по Перечням (Указ Президента РФ от 18.05.2009 N 557, Указ Президента РФ от 21.07.2010 N 925)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военнообязанный? – </a:t>
            </a:r>
            <a:r>
              <a:rPr lang="ru-RU" sz="23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сообщить в военкомат в течение 2 недель (Постановлением Правительства РФ от 27.11.2006 N 719)</a:t>
            </a:r>
          </a:p>
        </p:txBody>
      </p:sp>
    </p:spTree>
    <p:extLst>
      <p:ext uri="{BB962C8B-B14F-4D97-AF65-F5344CB8AC3E}">
        <p14:creationId xmlns:p14="http://schemas.microsoft.com/office/powerpoint/2010/main" val="243236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395420" y="332571"/>
            <a:ext cx="8353160" cy="552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06.02.2020 N 103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18.02.2020 работникам без регистрации нужно будет выдавать справку для военкомата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Работодателям придется предоставлять сотрудникам при приеме или увольнении документ по специальной форме. Он понадобится работнику, чтобы встать на воинский учет по месту пребывания.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будут выдавать в следующих случаях: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сотрудника нет регистрации ни по месту жительства, ни по месту пребывания;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он прибыл в место пребывания на срок более трех месяцев, но в нем не зарегистрировался.</a:t>
            </a:r>
          </a:p>
        </p:txBody>
      </p:sp>
    </p:spTree>
    <p:extLst>
      <p:ext uri="{BB962C8B-B14F-4D97-AF65-F5344CB8AC3E}">
        <p14:creationId xmlns:p14="http://schemas.microsoft.com/office/powerpoint/2010/main" val="3552128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79390" y="476590"/>
            <a:ext cx="6408890" cy="599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 инструктаж по охране труда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212 ТК РФ):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должны быть документы:</a:t>
            </a:r>
          </a:p>
          <a:p>
            <a:pPr marL="628650" indent="-285750">
              <a:spcBef>
                <a:spcPts val="0"/>
              </a:spcBef>
              <a:spcAft>
                <a:spcPts val="0"/>
              </a:spcAft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вводного и первичного (на рабочем месте) инструктажа, утвержденные приказом</a:t>
            </a:r>
          </a:p>
          <a:p>
            <a:pPr marL="628650" indent="-285750">
              <a:spcBef>
                <a:spcPts val="0"/>
              </a:spcBef>
              <a:spcAft>
                <a:spcPts val="0"/>
              </a:spcAft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должностей, освобожденных от проведения первичного инструктажа на рабочем месте, утвержденный приказом</a:t>
            </a:r>
          </a:p>
          <a:p>
            <a:pPr marL="628650" indent="-285750">
              <a:spcBef>
                <a:spcPts val="0"/>
              </a:spcBef>
              <a:spcAft>
                <a:spcPts val="0"/>
              </a:spcAft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регистрации вводного инструктажа</a:t>
            </a:r>
          </a:p>
          <a:p>
            <a:pPr marL="628650" indent="-285750">
              <a:spcBef>
                <a:spcPts val="0"/>
              </a:spcBef>
              <a:spcAft>
                <a:spcPts val="0"/>
              </a:spcAft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регистрации инструктажа на рабочем месте</a:t>
            </a:r>
          </a:p>
          <a:p>
            <a:pPr marL="628650" indent="-285750">
              <a:spcBef>
                <a:spcPts val="0"/>
              </a:spcBef>
              <a:spcAft>
                <a:spcPts val="0"/>
              </a:spcAft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оказанию первой помощи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150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Постановление Минтруда России и Минобразования России от 13.01.2003 г. № 1/29,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12.0.004-2015 (утв. Приказом </a:t>
            </a:r>
            <a:r>
              <a:rPr lang="ru-RU" sz="2150" b="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sz="215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09.06.2016 N 600-ст)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439" y="2585188"/>
            <a:ext cx="2475344" cy="23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80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67430" y="260560"/>
            <a:ext cx="8357337" cy="64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книжки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вести: </a:t>
            </a: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ведения, утв. Постановлением Правительства РФ от 16.04.2003 г.      N 225, Инструкция по заполнению, утв. Постановлением Минтруда от 10.10.2003 г. N 69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документы:</a:t>
            </a:r>
          </a:p>
          <a:p>
            <a:pPr lvl="0" algn="just" eaLnBrk="1" hangingPunct="1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об ответственном за ведение трудовых книжек (п. 45 Правил ведения и хранения трудовых книжек)</a:t>
            </a:r>
          </a:p>
          <a:p>
            <a:pPr lvl="0" algn="just" eaLnBrk="1" hangingPunct="1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учета движения трудовых книжек</a:t>
            </a:r>
          </a:p>
          <a:p>
            <a:pPr lvl="0" algn="just" eaLnBrk="1" hangingPunct="1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Приходно-расходная книга по учету бланков трудовой книжки</a:t>
            </a:r>
          </a:p>
          <a:p>
            <a:pPr marL="0" lvl="0" indent="0" algn="just" eaLnBrk="1" hangingPunct="1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оформляем? </a:t>
            </a: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Всем, кроме: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 проработал менее 5 дней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 – совместитель</a:t>
            </a:r>
          </a:p>
          <a:p>
            <a:pPr algn="just" eaLnBrk="1" hangingPunct="1">
              <a:spcBef>
                <a:spcPts val="300"/>
              </a:spcBef>
              <a:spcAft>
                <a:spcPts val="0"/>
              </a:spcAft>
              <a:buFontTx/>
              <a:buChar char="-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дистанционный работник с согласия работника</a:t>
            </a:r>
          </a:p>
          <a:p>
            <a:pPr algn="just" eaLnBrk="1" hangingPunct="1">
              <a:spcBef>
                <a:spcPts val="300"/>
              </a:spcBef>
              <a:spcAft>
                <a:spcPts val="0"/>
              </a:spcAft>
              <a:buFontTx/>
              <a:buChar char="-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отказался от ведения бумажной трудовой книжки (ст. 2 Федерального закона от 16.12.2019 N 439-ФЗ)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частые ошибки при заполнении трудовых книжек:</a:t>
            </a:r>
          </a:p>
          <a:p>
            <a:pPr lvl="0" algn="just" eaLnBrk="1" fontAlgn="auto" hangingPunct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внесение записей</a:t>
            </a:r>
          </a:p>
          <a:p>
            <a:pPr lvl="0" algn="just" eaLnBrk="1" fontAlgn="auto" hangingPunct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должностей работников трудовому договору или штатному расписанию</a:t>
            </a:r>
          </a:p>
          <a:p>
            <a:pPr lvl="0" algn="just" eaLnBrk="1" fontAlgn="auto" hangingPunct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оснований увольнения ТК РФ</a:t>
            </a:r>
          </a:p>
          <a:p>
            <a:pPr lvl="0" algn="just" eaLnBrk="1" fontAlgn="auto" hangingPunct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подписей (ответственного за заполнение книжек, работника) и печати работодателя при оформлении увольнения</a:t>
            </a:r>
          </a:p>
          <a:p>
            <a:pPr lvl="0" algn="just" eaLnBrk="1" fontAlgn="auto" hangingPunct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заполнении первой страницы трудовой книжки</a:t>
            </a:r>
          </a:p>
          <a:p>
            <a:pPr lvl="0" algn="just" eaLnBrk="1" fontAlgn="auto" hangingPunct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вшит, а вложен вкладыш</a:t>
            </a:r>
          </a:p>
          <a:p>
            <a:pPr lvl="0" algn="just" eaLnBrk="1" fontAlgn="auto" hangingPunct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о работе произведены на страницах «сведения о вознаграждениях» и т.д.</a:t>
            </a:r>
          </a:p>
        </p:txBody>
      </p:sp>
    </p:spTree>
    <p:extLst>
      <p:ext uri="{BB962C8B-B14F-4D97-AF65-F5344CB8AC3E}">
        <p14:creationId xmlns:p14="http://schemas.microsoft.com/office/powerpoint/2010/main" val="17545346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90225"/>
              </p:ext>
            </p:extLst>
          </p:nvPr>
        </p:nvGraphicFramePr>
        <p:xfrm>
          <a:off x="539440" y="620610"/>
          <a:ext cx="8065120" cy="5480281"/>
        </p:xfrm>
        <a:graphic>
          <a:graphicData uri="http://schemas.openxmlformats.org/drawingml/2006/table">
            <a:tbl>
              <a:tblPr firstRow="1" firstCol="1" bandRow="1"/>
              <a:tblGrid>
                <a:gridCol w="714493">
                  <a:extLst>
                    <a:ext uri="{9D8B030D-6E8A-4147-A177-3AD203B41FA5}">
                      <a16:colId xmlns:a16="http://schemas.microsoft.com/office/drawing/2014/main" val="2259836221"/>
                    </a:ext>
                  </a:extLst>
                </a:gridCol>
                <a:gridCol w="2827745">
                  <a:extLst>
                    <a:ext uri="{9D8B030D-6E8A-4147-A177-3AD203B41FA5}">
                      <a16:colId xmlns:a16="http://schemas.microsoft.com/office/drawing/2014/main" val="244680125"/>
                    </a:ext>
                  </a:extLst>
                </a:gridCol>
                <a:gridCol w="1666591">
                  <a:extLst>
                    <a:ext uri="{9D8B030D-6E8A-4147-A177-3AD203B41FA5}">
                      <a16:colId xmlns:a16="http://schemas.microsoft.com/office/drawing/2014/main" val="196847494"/>
                    </a:ext>
                  </a:extLst>
                </a:gridCol>
                <a:gridCol w="1546528">
                  <a:extLst>
                    <a:ext uri="{9D8B030D-6E8A-4147-A177-3AD203B41FA5}">
                      <a16:colId xmlns:a16="http://schemas.microsoft.com/office/drawing/2014/main" val="2049670543"/>
                    </a:ext>
                  </a:extLst>
                </a:gridCol>
                <a:gridCol w="1309763">
                  <a:extLst>
                    <a:ext uri="{9D8B030D-6E8A-4147-A177-3AD203B41FA5}">
                      <a16:colId xmlns:a16="http://schemas.microsoft.com/office/drawing/2014/main" val="3733237275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№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Нарушение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Санкции на должностных лиц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Санкции на компанию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Нормы закона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484064"/>
                  </a:ext>
                </a:extLst>
              </a:tr>
              <a:tr h="770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Не сделана запись в трудовую книжку, не оформлена личная карточка, не оформлен приказ о приеме на работу, не ознакомлен с ЛНА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(Возможно применение санкции за каждое правонарушение)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5 000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Штраф в размере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50 000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ст. 5.27 КоАП РФ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675738"/>
                  </a:ext>
                </a:extLst>
              </a:tr>
              <a:tr h="432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Не оформлен или  неправильно оформлен трудовой договор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Штраф в размере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100 000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ст. 5.27 КоАП РФ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450846"/>
                  </a:ext>
                </a:extLst>
              </a:tr>
              <a:tr h="504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Не проведен предварительный медосмотр (для отдельных категорий)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25 000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130 000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Ч. 3 ст. 5.27.1 КоАП РФ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483357"/>
                  </a:ext>
                </a:extLst>
              </a:tr>
              <a:tr h="36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Не проведен инструктаж по охране труда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25 000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130 000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Ч. 3 ст. 5.27.1 КоАП РФ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91577"/>
                  </a:ext>
                </a:extLst>
              </a:tr>
              <a:tr h="576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установленного законом порядка сбора, хранения, использования или распространения информации о гражданах (персональных данных)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500 до 1 000 рублей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5 000 до 10 000 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Ст.13.11 КоАП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104863"/>
                  </a:ext>
                </a:extLst>
              </a:tr>
              <a:tr h="397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Не направлено сообщение в военкомат о приеме гражданина, подлежащего учету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 до 5 000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Ч.3 ст. 21.4 КоАП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766974"/>
                  </a:ext>
                </a:extLst>
              </a:tr>
              <a:tr h="418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направлено уведомление о заключении трудового договора с бывшим госслужащем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 в размере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20 000 до 50 000 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100 000 до 500 000 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Ст. 19.29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КоАП РФ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4" marR="61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070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839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349E7D34-9388-4515-8C05-A2ADDBFC5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2726532"/>
            <a:ext cx="5938838" cy="3402806"/>
          </a:xfrm>
        </p:spPr>
        <p:txBody>
          <a:bodyPr/>
          <a:lstStyle/>
          <a:p>
            <a:pPr algn="ctr"/>
            <a:r>
              <a:rPr lang="ru-RU" altLang="ru-RU" sz="6600" b="1" dirty="0">
                <a:solidFill>
                  <a:srgbClr val="DF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altLang="ru-RU" sz="6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5" descr="logo_kba_final001">
            <a:extLst>
              <a:ext uri="{FF2B5EF4-FFF2-40B4-BE49-F238E27FC236}">
                <a16:creationId xmlns:a16="http://schemas.microsoft.com/office/drawing/2014/main" id="{20088317-51E6-47BE-A504-FD8036BB4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294" y="1484710"/>
            <a:ext cx="1391841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13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">
            <a:extLst>
              <a:ext uri="{FF2B5EF4-FFF2-40B4-BE49-F238E27FC236}">
                <a16:creationId xmlns:a16="http://schemas.microsoft.com/office/drawing/2014/main" id="{A9ADDC5B-558A-4FD3-A43E-A9D0140BE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00" y="0"/>
            <a:ext cx="8713209" cy="6741460"/>
          </a:xfrm>
        </p:spPr>
        <p:txBody>
          <a:bodyPr/>
          <a:lstStyle/>
          <a:p>
            <a:r>
              <a:rPr lang="ru-RU" alt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следующий вебинар, посвящённый ответам на вопросы по налогообложению и бухгалтерскому учёту, запланирован на </a:t>
            </a:r>
            <a:br>
              <a:rPr lang="ru-RU" alt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июня 2020 года</a:t>
            </a:r>
            <a:r>
              <a:rPr lang="ru-RU" alt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alt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него открыта.</a:t>
            </a:r>
            <a:br>
              <a:rPr lang="ru-RU" alt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Актуальное расписание наших мероприятий на текущий квартал всегда доступно здесь: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http://bclub-ngo.ru/deyatelnost/plan-meropriyatij/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1E1280B9-8DA2-41B7-B0EA-CA6DD215F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440" y="116541"/>
            <a:ext cx="8137130" cy="1872260"/>
          </a:xfrm>
        </p:spPr>
        <p:txBody>
          <a:bodyPr/>
          <a:lstStyle/>
          <a:p>
            <a:r>
              <a:rPr lang="ru-RU" alt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0C65F37C-2B05-4C9D-830D-CA1E56B74C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63316" y="2240756"/>
            <a:ext cx="5894784" cy="3509963"/>
          </a:xfrm>
        </p:spPr>
        <p:txBody>
          <a:bodyPr>
            <a:no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ru-RU" alt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alt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 подписка на обновление канала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46375F03-B93B-4227-846C-A0FAED1E0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540" y="260560"/>
            <a:ext cx="7417029" cy="93613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188419" name="Объект 2">
            <a:extLst>
              <a:ext uri="{FF2B5EF4-FFF2-40B4-BE49-F238E27FC236}">
                <a16:creationId xmlns:a16="http://schemas.microsoft.com/office/drawing/2014/main" id="{3EFD6B23-D9B1-4C12-97FE-9AB6852929F5}"/>
              </a:ext>
            </a:extLst>
          </p:cNvPr>
          <p:cNvSpPr>
            <a:spLocks noGrp="1" noChangeArrowheads="1"/>
          </p:cNvSpPr>
          <p:nvPr>
            <p:ph idx="13"/>
          </p:nvPr>
        </p:nvSpPr>
        <p:spPr>
          <a:xfrm>
            <a:off x="4618435" y="1776413"/>
            <a:ext cx="4274165" cy="4246960"/>
          </a:xfrm>
        </p:spPr>
        <p:txBody>
          <a:bodyPr/>
          <a:lstStyle/>
          <a:p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3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420" name="Объект 3">
            <a:extLst>
              <a:ext uri="{FF2B5EF4-FFF2-40B4-BE49-F238E27FC236}">
                <a16:creationId xmlns:a16="http://schemas.microsoft.com/office/drawing/2014/main" id="{59689E40-D9ED-4A75-8BA1-1700D20ED4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461" y="1754982"/>
            <a:ext cx="3834962" cy="4245769"/>
          </a:xfrm>
        </p:spPr>
        <p:txBody>
          <a:bodyPr/>
          <a:lstStyle/>
          <a:p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1E1280B9-8DA2-41B7-B0EA-CA6DD215F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440" y="116541"/>
            <a:ext cx="8137130" cy="1872260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0C65F37C-2B05-4C9D-830D-CA1E56B74C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90" y="1484730"/>
            <a:ext cx="8785220" cy="5184720"/>
          </a:xfrm>
        </p:spPr>
        <p:txBody>
          <a:bodyPr>
            <a:no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alt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на  Facebook: https://www.facebook.com/groups/bclub.ngo/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alt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 https://m.vk.com/public183078827?from=groups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alt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alt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ru-RU" alt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-канал: https://www.instagram.com/bclub_ngo/</a:t>
            </a:r>
          </a:p>
        </p:txBody>
      </p:sp>
    </p:spTree>
    <p:extLst>
      <p:ext uri="{BB962C8B-B14F-4D97-AF65-F5344CB8AC3E}">
        <p14:creationId xmlns:p14="http://schemas.microsoft.com/office/powerpoint/2010/main" val="263853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D5BBB9D9-8226-4F08-8142-1C32B08193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450" y="1970484"/>
            <a:ext cx="8281150" cy="4554946"/>
          </a:xfrm>
        </p:spPr>
        <p:txBody>
          <a:bodyPr/>
          <a:lstStyle/>
          <a:p>
            <a:pPr eaLnBrk="1" hangingPunct="1"/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60-ый вебинар </a:t>
            </a:r>
          </a:p>
          <a:p>
            <a:pPr eaLnBrk="1" hangingPunct="1"/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29.05.2020</a:t>
            </a:r>
          </a:p>
          <a:p>
            <a:pPr eaLnBrk="1" hangingPunct="1"/>
            <a:r>
              <a:rPr lang="ru-RU" alt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оформления приёма работников на работу в НКО: последовательность действий и набор обязательных документов</a:t>
            </a:r>
            <a:endParaRPr lang="ru-RU" alt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3" name="Picture 5" descr="logo_kba_final001">
            <a:extLst>
              <a:ext uri="{FF2B5EF4-FFF2-40B4-BE49-F238E27FC236}">
                <a16:creationId xmlns:a16="http://schemas.microsoft.com/office/drawing/2014/main" id="{942118AA-70E4-4D18-86DC-36BDA804D4EC}"/>
              </a:ext>
            </a:extLst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5485" y="944166"/>
            <a:ext cx="1393031" cy="110251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16BDA729-3B78-4DA8-B07C-DB0084E1FC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430" y="620610"/>
            <a:ext cx="8209139" cy="5616780"/>
          </a:xfrm>
        </p:spPr>
        <p:txBody>
          <a:bodyPr/>
          <a:lstStyle/>
          <a:p>
            <a:pPr eaLnBrk="1" hangingPunct="1"/>
            <a:r>
              <a:rPr lang="ru-RU" altLang="ru-RU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</a:p>
          <a:p>
            <a:pPr eaLnBrk="1" hangingPunct="1"/>
            <a:r>
              <a:rPr lang="ru-RU" altLang="ru-RU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eaLnBrk="1" hangingPunct="1"/>
            <a:r>
              <a:rPr lang="ru-RU" altLang="ru-RU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</p:spTree>
    <p:extLst>
      <p:ext uri="{BB962C8B-B14F-4D97-AF65-F5344CB8AC3E}">
        <p14:creationId xmlns:p14="http://schemas.microsoft.com/office/powerpoint/2010/main" val="1504229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c24a17db91a0c4799d5614c5135e5d1d2bbadc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2628</Words>
  <Application>Microsoft Office PowerPoint</Application>
  <PresentationFormat>Экран (4:3)</PresentationFormat>
  <Paragraphs>276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Arial</vt:lpstr>
      <vt:lpstr>Calibri</vt:lpstr>
      <vt:lpstr>Symbol</vt:lpstr>
      <vt:lpstr>Tahoma</vt:lpstr>
      <vt:lpstr>Times New Roman</vt:lpstr>
      <vt:lpstr>Wingdings</vt:lpstr>
      <vt:lpstr>Оформление по умолчанию</vt:lpstr>
      <vt:lpstr>Ассоциация «Клуб бухгалтеров и аудиторов некоммерческих организаций» (Москва)  в рамках проекта   “Тематический ресурсный центр для НКО: налогообложение и бухгалтерский учёт”</vt:lpstr>
      <vt:lpstr>Презентация PowerPoint</vt:lpstr>
      <vt:lpstr>Деятельность Ассоциации:</vt:lpstr>
      <vt:lpstr>Наш следующий вебинар, посвящённый ответам на вопросы по налогообложению и бухгалтерскому учёту, запланирован на  9 июня 2020 года.  Регистрация на него открыта.  Актуальное расписание наших мероприятий на текущий квартал всегда доступно здесь: http://bclub-ngo.ru/deyatelnost/plan-meropriyatij/</vt:lpstr>
      <vt:lpstr>Наши вебинары в Интернете</vt:lpstr>
      <vt:lpstr>Контакты Ассоциации:</vt:lpstr>
      <vt:lpstr>Присоединяйтесь к нам</vt:lpstr>
      <vt:lpstr>Презентация PowerPoint</vt:lpstr>
      <vt:lpstr>Презентация PowerPoint</vt:lpstr>
      <vt:lpstr>Жижерина Юлия Юрьевна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Pavel Gamolskiy</cp:lastModifiedBy>
  <cp:revision>333</cp:revision>
  <cp:lastPrinted>2012-08-03T12:11:42Z</cp:lastPrinted>
  <dcterms:created xsi:type="dcterms:W3CDTF">2008-11-07T12:40:13Z</dcterms:created>
  <dcterms:modified xsi:type="dcterms:W3CDTF">2020-05-28T18:20:01Z</dcterms:modified>
</cp:coreProperties>
</file>